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6" r:id="rId8"/>
    <p:sldId id="263" r:id="rId9"/>
    <p:sldId id="264" r:id="rId10"/>
    <p:sldId id="268" r:id="rId11"/>
    <p:sldId id="269" r:id="rId12"/>
    <p:sldId id="270" r:id="rId13"/>
    <p:sldId id="262" r:id="rId14"/>
    <p:sldId id="267" r:id="rId15"/>
    <p:sldId id="272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73" r:id="rId24"/>
    <p:sldId id="285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6580"/>
    <a:srgbClr val="D0B9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16" autoAdjust="0"/>
    <p:restoredTop sz="94641" autoAdjust="0"/>
  </p:normalViewPr>
  <p:slideViewPr>
    <p:cSldViewPr>
      <p:cViewPr varScale="1">
        <p:scale>
          <a:sx n="50" d="100"/>
          <a:sy n="50" d="100"/>
        </p:scale>
        <p:origin x="-4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603CF-79AB-40D3-95FF-14DE2D1DDB74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818DE-3A33-420A-927A-E1EF1E2AB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60A6-630D-403A-AFDD-A83349D0C1BC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D63C1-940D-4490-BCA9-0F5FCB540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FC554-0021-4B43-B61F-710A1122EC81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FDB19-6050-4EEF-A25D-C2986E7DC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C6D29-C20B-48A6-8171-94AA1D42CE2D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18860-36D4-4545-B8BC-F98794F6F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151BA-2A69-495E-A6F3-4175BAEB8EA0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63185-5499-411D-91DC-05A60B3B5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903A6-6975-4947-B14E-22556FA1DE7F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32766-C166-40D0-90E4-953CEA69D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A2942-35F5-4C78-BD0D-D1E31E6F8F0C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43A7-F35D-4227-9196-1FE964CB4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A2D2F-43D8-4937-9CA6-4FF52BE28389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06782-F435-435B-A3A9-C6BB0BDBA6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8B8AD-CE9D-4439-B26D-36BA3BE0CA5F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7FDDE-58C3-4DA3-AF3E-62C363186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3E7A8-BC8B-49F9-9593-84FCE75CC61D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00E5-4608-42A0-BBEF-4451A96E5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9A78A-ECE1-421E-A54A-F5F1100937E6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A892F-7C4C-4E44-9165-293262777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00D9D3-BD55-4A79-BAA1-FAE9D0C93141}" type="datetimeFigureOut">
              <a:rPr lang="ru-RU"/>
              <a:pPr>
                <a:defRPr/>
              </a:pPr>
              <a:t>11.01.2012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7BF734-7D60-4543-A7B6-C4879828C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10" r:id="rId5"/>
    <p:sldLayoutId id="2147483705" r:id="rId6"/>
    <p:sldLayoutId id="2147483704" r:id="rId7"/>
    <p:sldLayoutId id="2147483711" r:id="rId8"/>
    <p:sldLayoutId id="2147483712" r:id="rId9"/>
    <p:sldLayoutId id="2147483703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mbr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mbr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mbr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mbria" pitchFamily="18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B58B80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C3986D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14.xml"/><Relationship Id="rId5" Type="http://schemas.openxmlformats.org/officeDocument/2006/relationships/slide" Target="slide7.xml"/><Relationship Id="rId10" Type="http://schemas.openxmlformats.org/officeDocument/2006/relationships/slide" Target="slide13.xml"/><Relationship Id="rId4" Type="http://schemas.openxmlformats.org/officeDocument/2006/relationships/slide" Target="slide5.xml"/><Relationship Id="rId9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2334" y="2318931"/>
            <a:ext cx="6480048" cy="1897776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ПИЩЕВЫЕ ДОБАВКИ</a:t>
            </a:r>
            <a:endParaRPr lang="ru-RU"/>
          </a:p>
        </p:txBody>
      </p:sp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528638" y="3167063"/>
            <a:ext cx="8086725" cy="127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normalizeH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Исследование качества вкусовых добавок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95513" y="0"/>
            <a:ext cx="4646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7200" algn="ctr"/>
            <a:r>
              <a:rPr lang="ru-RU" sz="2800" b="1" i="1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Список пищевых добавок</a:t>
            </a:r>
            <a:endParaRPr lang="ru-RU" sz="2800" i="1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388" y="620713"/>
          <a:ext cx="8713787" cy="6457950"/>
        </p:xfrm>
        <a:graphic>
          <a:graphicData uri="http://schemas.openxmlformats.org/drawingml/2006/table">
            <a:tbl>
              <a:tblPr/>
              <a:tblGrid>
                <a:gridCol w="3384376"/>
                <a:gridCol w="2747858"/>
                <a:gridCol w="2580734"/>
              </a:tblGrid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Пищевая добавка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Применение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Воздействие на организм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69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Е131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-Синий патентованный </a:t>
                      </a:r>
                      <a:r>
                        <a:rPr lang="en-US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V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Е142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-Зеленый 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Е153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-Уголь растительный</a:t>
                      </a:r>
                    </a:p>
                  </a:txBody>
                  <a:tcPr marL="55217" marR="5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Газированные безалкогольные напитки, леденцы, цветное мороженое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Могут привести к образованию злокачественных опухолей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2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Е171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-Диоксид титана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Е172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-Оксиды железа</a:t>
                      </a:r>
                    </a:p>
                  </a:txBody>
                  <a:tcPr marL="55217" marR="5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Газированные напитки, леденцы, цветное мороженое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Могут привести к </a:t>
                      </a:r>
                      <a:r>
                        <a:rPr lang="ru-RU" sz="1600" dirty="0" err="1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заболе-ваниям</a:t>
                      </a:r>
                      <a:r>
                        <a:rPr lang="ru-RU" sz="16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печени и почек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2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Е210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-Бензойная кислота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Е211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-Бензоат натрия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Е213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-Бензоат кальция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Е214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-пара-Оксибензойной кислоты этиловый  эфир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Е215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-пара-Оксибензойной кислоты этилового эфира натриевая соль</a:t>
                      </a:r>
                    </a:p>
                  </a:txBody>
                  <a:tcPr marL="55217" marR="5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Плодово-ягодные и  фруктовые соки, рыбные изделия, мармелад, пастила, маргарин, безалкогольные напитки, консервы любого вида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Могут привести к образованию злокачественных опухолей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4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Е221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-Сульфит натрия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Е223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-Гидросульфит натрия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Е223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-Пиросульфит натрия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Е224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-Пиросульфит калия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Е225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-Сульфит калия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Е226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-Сульфит кальция</a:t>
                      </a:r>
                    </a:p>
                  </a:txBody>
                  <a:tcPr marL="55217" marR="5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Консервы любого вида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Могут привести к заболеваниям желудочно-кишечного тракта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2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Е230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-Дифенил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Е231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-орто-Фенилфенол</a:t>
                      </a:r>
                    </a:p>
                  </a:txBody>
                  <a:tcPr marL="55217" marR="5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Консервы любого вида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Могут вызвать аллергические реакции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950" y="692150"/>
          <a:ext cx="8424863" cy="5903913"/>
        </p:xfrm>
        <a:graphic>
          <a:graphicData uri="http://schemas.openxmlformats.org/drawingml/2006/table">
            <a:tbl>
              <a:tblPr/>
              <a:tblGrid>
                <a:gridCol w="3744416"/>
                <a:gridCol w="2185100"/>
                <a:gridCol w="2495421"/>
              </a:tblGrid>
              <a:tr h="5760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Е232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-орто-Фенилфенола натриевая соль  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Е239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-Гексаметилентетрамин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3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Е311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-Октилгаллат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Е312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-Додецилгаллат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Кисломолочные продукты, колбасные изделия, сливочное масло, шоколад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Могут вызвать заболевания желудочно-кишечного тракта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9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Е311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-Октилгаллат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Е312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-Додецилгаллат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Кисломолочные продукты, колбасные изделия, сливочное масло, шоколад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Могут вызвать заболевания желудочно-кишечного тракта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9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Е407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-Каррагинан и его натриевая, калиевая, аммонийная соли, включая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фурцеллеран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Е450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-Пирофосфаты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Варенье, джемы, сгущённое молоко, шоколадный сыр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Могут вызвать заболевания печени и почек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30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Е461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-Метилцеллюлоза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Е462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Этилцеллюлоза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Е463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-Гидроксипропилцеллюлоза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Е464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-Гидроксипропилметилцеллюлоза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Е465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-Метилэтилцеллюлоза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tx2">
                              <a:lumMod val="9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Е466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-Карбоксиметилцеллюлоза натриевая соль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Варенье, джемы, сгущённое молоко, шоколадный сыр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Могут вызвать заболевания желудочно-кишечного тракта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950" y="333375"/>
          <a:ext cx="8424863" cy="279400"/>
        </p:xfrm>
        <a:graphic>
          <a:graphicData uri="http://schemas.openxmlformats.org/drawingml/2006/table">
            <a:tbl>
              <a:tblPr/>
              <a:tblGrid>
                <a:gridCol w="3742306"/>
                <a:gridCol w="2179187"/>
                <a:gridCol w="2503442"/>
              </a:tblGrid>
              <a:tr h="2160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Пищевая добавка</a:t>
                      </a:r>
                    </a:p>
                  </a:txBody>
                  <a:tcPr marL="67003" marR="670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Применение</a:t>
                      </a:r>
                    </a:p>
                  </a:txBody>
                  <a:tcPr marL="67003" marR="670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Воздействие на организм</a:t>
                      </a:r>
                    </a:p>
                  </a:txBody>
                  <a:tcPr marL="67003" marR="670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3" y="1052513"/>
          <a:ext cx="8280400" cy="4537075"/>
        </p:xfrm>
        <a:graphic>
          <a:graphicData uri="http://schemas.openxmlformats.org/drawingml/2006/table">
            <a:tbl>
              <a:tblPr/>
              <a:tblGrid>
                <a:gridCol w="4503658"/>
                <a:gridCol w="3777262"/>
              </a:tblGrid>
              <a:tr h="56150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Пищевая добавка</a:t>
                      </a:r>
                      <a:endParaRPr lang="ru-RU" sz="16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8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Воздействие на </a:t>
                      </a:r>
                      <a:endParaRPr lang="ru-RU" sz="16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ctr" fontAlgn="base">
                        <a:lnSpc>
                          <a:spcPct val="8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kern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организм человека</a:t>
                      </a:r>
                      <a:endParaRPr lang="ru-RU" sz="1600" b="1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413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sng" kern="1200" dirty="0">
                          <a:solidFill>
                            <a:schemeClr val="tx2">
                              <a:lumMod val="9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Е121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Цитрусовый красный 2</a:t>
                      </a:r>
                      <a:r>
                        <a:rPr lang="en-US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- 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краситель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 Вызывают раковые опухоли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858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sng" kern="1200" dirty="0">
                          <a:solidFill>
                            <a:schemeClr val="tx2">
                              <a:lumMod val="9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Е240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Формальдегид - консервант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269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sng" kern="1200" dirty="0">
                          <a:solidFill>
                            <a:schemeClr val="tx2">
                              <a:lumMod val="9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Е924а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kern="1200" dirty="0" err="1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Бромат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калия - </a:t>
                      </a:r>
                      <a:r>
                        <a:rPr lang="ru-RU" sz="1600" kern="1200" dirty="0" err="1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улучшитель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хлеба и муки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234">
                <a:tc>
                  <a:txBody>
                    <a:bodyPr/>
                    <a:lstStyle/>
                    <a:p>
                      <a:pPr algn="l" fontAlgn="base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kern="1200" dirty="0">
                          <a:solidFill>
                            <a:schemeClr val="tx2">
                              <a:lumMod val="9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Е924б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kern="1200" dirty="0" err="1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Бромат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кальция - </a:t>
                      </a:r>
                      <a:r>
                        <a:rPr lang="ru-RU" sz="1600" kern="1200" dirty="0" err="1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улучшитель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хлеба и муки</a:t>
                      </a:r>
                      <a:r>
                        <a:rPr lang="ru-RU" sz="1600" kern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847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sng" kern="1200" dirty="0">
                          <a:solidFill>
                            <a:schemeClr val="tx2">
                              <a:lumMod val="9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Е123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Амарант - краситель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l" fontAlgn="base">
                        <a:lnSpc>
                          <a:spcPct val="115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Вызывают раковые опухоли,                          аллергические реакции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910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sng" kern="1200" dirty="0">
                          <a:solidFill>
                            <a:schemeClr val="tx2">
                              <a:lumMod val="9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Е128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Красный 2</a:t>
                      </a:r>
                      <a:r>
                        <a:rPr lang="en-US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G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- краситель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952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sng" kern="1200" dirty="0">
                          <a:solidFill>
                            <a:schemeClr val="tx2">
                              <a:lumMod val="9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Е216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kern="1200" dirty="0" err="1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Пропилпарабен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(</a:t>
                      </a:r>
                      <a:r>
                        <a:rPr lang="ru-RU" sz="1600" kern="1200" dirty="0" err="1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пара-гидроксибензойной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кислоты </a:t>
                      </a:r>
                      <a:r>
                        <a:rPr lang="ru-RU" sz="1600" kern="1200" dirty="0" err="1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пропиловый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эфир) - консервант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5520">
                <a:tc>
                  <a:txBody>
                    <a:bodyPr/>
                    <a:lstStyle/>
                    <a:p>
                      <a:pPr algn="l" fontAlgn="base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kern="1200" dirty="0">
                          <a:solidFill>
                            <a:schemeClr val="tx2">
                              <a:lumMod val="90000"/>
                            </a:schemeClr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Е217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600" kern="1200" dirty="0" err="1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Пара-гидроксибензойной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кислоты </a:t>
                      </a:r>
                      <a:r>
                        <a:rPr lang="ru-RU" sz="1600" kern="1200" dirty="0" err="1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пропилового</a:t>
                      </a:r>
                      <a:r>
                        <a:rPr lang="ru-RU" sz="1600" kern="1200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эфира натриевая соль - консервант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5140" marR="65140" marT="32570" marB="325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65225" y="111125"/>
            <a:ext cx="60833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ctr"/>
            <a:r>
              <a:rPr lang="ru-RU" sz="2600" b="1" i="1" u="sng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Пищевые добавки запрещенные в Р</a:t>
            </a:r>
            <a:r>
              <a:rPr lang="en-US" sz="2600" b="1" i="1" u="sng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2600" b="1" i="1" u="sng">
              <a:solidFill>
                <a:srgbClr val="FFC000"/>
              </a:solidFill>
            </a:endParaRPr>
          </a:p>
          <a:p>
            <a:pPr indent="450850" algn="ctr"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5288" y="404813"/>
            <a:ext cx="8280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FFC000"/>
                </a:solidFill>
                <a:latin typeface="Calibri" pitchFamily="34" charset="0"/>
              </a:rPr>
              <a:t>Пищевые добавки - средства профилактики и защиты от опасных болезней.</a:t>
            </a: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9750" y="1341438"/>
            <a:ext cx="7704138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/>
            <a:r>
              <a:rPr lang="ru-RU" sz="24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 временем в прошлое уйдут такие распространенные заболевания как:</a:t>
            </a:r>
          </a:p>
          <a:p>
            <a:pPr indent="450850"/>
            <a:endParaRPr lang="ru-RU" sz="240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>
              <a:buFont typeface="Arial" charset="0"/>
              <a:buChar char="•"/>
            </a:pPr>
            <a:r>
              <a:rPr lang="ru-RU" sz="24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хейлоз, ангулярный стоматит, глоссит, себорейный дерматит, конъюнктивит и кератит, связанные с недостатком витамина В2 (рибофлавина) -  краситель желтого цвета Е101; </a:t>
            </a:r>
          </a:p>
          <a:p>
            <a:pPr indent="450850"/>
            <a:endParaRPr lang="ru-RU" sz="240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>
              <a:buFont typeface="Arial" charset="0"/>
              <a:buChar char="•"/>
            </a:pPr>
            <a:r>
              <a:rPr lang="ru-RU" sz="24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цинга, обусловленная дефицитом витамина С (аскорбиновой кислоты) </a:t>
            </a:r>
            <a:r>
              <a:rPr lang="ru-RU" sz="2400">
                <a:solidFill>
                  <a:srgbClr val="00B0F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антиоксидант Е300; </a:t>
            </a:r>
          </a:p>
          <a:p>
            <a:pPr indent="450850"/>
            <a:endParaRPr lang="ru-RU" sz="240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>
              <a:buFont typeface="Arial" charset="0"/>
              <a:buChar char="•"/>
            </a:pPr>
            <a:r>
              <a:rPr lang="ru-RU" sz="24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малокровие, причиной которого является недостаток витамина Е (токоферола) </a:t>
            </a:r>
            <a:r>
              <a:rPr lang="ru-RU" sz="2400">
                <a:solidFill>
                  <a:srgbClr val="00B0F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антиоксидант Е306.</a:t>
            </a:r>
          </a:p>
          <a:p>
            <a:pPr indent="450850"/>
            <a:endParaRPr lang="ru-RU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 descr="C:\Users\888\Desktop\пищевые добавки\zmina-vidsotka-vmistu-zhiru-pri-dotrimanni-diy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63627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547813" y="4329113"/>
            <a:ext cx="69484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>
              <a:buFont typeface="Arial" charset="0"/>
              <a:buChar char="•"/>
            </a:pPr>
            <a:r>
              <a:rPr lang="ru-RU">
                <a:solidFill>
                  <a:srgbClr val="E2AC76"/>
                </a:solidFill>
                <a:latin typeface="Times New Roman" pitchFamily="18" charset="0"/>
                <a:cs typeface="Times New Roman" pitchFamily="18" charset="0"/>
              </a:rPr>
              <a:t> Большую часть современных потребителей беспокоит вопрос качества и безопасности продуктов питания. Покупатели стали чаще обращать внимание на маркировку продукта, в том числе на наличие в нем пищевых добавок. Их наличие в продукте вызывает опасения со стороны потребителя. Эта тенденция влияет на увеличение производителями выпуска ингредиентов натурального происхождения.</a:t>
            </a:r>
            <a:endParaRPr lang="ru-RU">
              <a:solidFill>
                <a:srgbClr val="E2AC76"/>
              </a:solidFill>
            </a:endParaRPr>
          </a:p>
          <a:p>
            <a:pPr indent="450850" eaLnBrk="0" hangingPunct="0"/>
            <a:endParaRPr lang="ru-RU"/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4248150" y="188913"/>
            <a:ext cx="4895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u="sng">
                <a:solidFill>
                  <a:srgbClr val="FFC000"/>
                </a:solidFill>
                <a:latin typeface="Cambria" pitchFamily="18" charset="0"/>
              </a:rPr>
              <a:t>Выводы и предложения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15888"/>
            <a:ext cx="4572000" cy="31400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850" eaLnBrk="0" hangingPunct="0">
              <a:buFont typeface="Arial" charset="0"/>
              <a:buChar char="•"/>
            </a:pPr>
            <a:r>
              <a:rPr lang="ru-RU">
                <a:solidFill>
                  <a:srgbClr val="E2AC76"/>
                </a:solidFill>
                <a:latin typeface="Times New Roman" pitchFamily="18" charset="0"/>
                <a:cs typeface="Times New Roman" pitchFamily="18" charset="0"/>
              </a:rPr>
              <a:t>В целях повышения безопасности продуктов питания, содержащих отдельные пищевые добавки, можно ввести в состав маркировки следующие надписи:</a:t>
            </a:r>
            <a:endParaRPr lang="ru-RU" sz="1000">
              <a:solidFill>
                <a:srgbClr val="E2AC76"/>
              </a:solidFill>
            </a:endParaRPr>
          </a:p>
          <a:p>
            <a:pPr indent="450850" eaLnBrk="0" hangingPunct="0"/>
            <a:r>
              <a:rPr lang="ru-RU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 рекомендуется людям с нарушениями работы пищеварительной системы, а также с нарушениями функций печени и почек (содержит диоксид серы Е220)</a:t>
            </a:r>
            <a:r>
              <a:rPr lang="ru-RU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»</a:t>
            </a:r>
            <a:r>
              <a:rPr lang="ru-RU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 рекомендуется людям с нарушением артериального давления (содержит нитрит натрия Е250)</a:t>
            </a:r>
            <a:r>
              <a:rPr lang="ru-RU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»</a:t>
            </a:r>
            <a:r>
              <a:rPr lang="ru-RU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3573463"/>
            <a:ext cx="4787900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>
                <a:solidFill>
                  <a:srgbClr val="E2AC76"/>
                </a:solidFill>
                <a:latin typeface="Times New Roman" pitchFamily="18" charset="0"/>
                <a:cs typeface="Times New Roman" pitchFamily="18" charset="0"/>
              </a:rPr>
              <a:t>Для продукции, содержащей наиболее опасные пищевые добавки, рекомендуется указывать безопасный суточный уровень потребления с учетом фактического содержания вещества. Например, вино виноградное полусладкое красное с м.д. общей сернистой кислоты 92 мг/дм</a:t>
            </a:r>
            <a:r>
              <a:rPr lang="ru-RU" baseline="30000">
                <a:solidFill>
                  <a:srgbClr val="E2AC76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>
                <a:solidFill>
                  <a:srgbClr val="E2AC76"/>
                </a:solidFill>
                <a:latin typeface="Times New Roman" pitchFamily="18" charset="0"/>
                <a:cs typeface="Times New Roman" pitchFamily="18" charset="0"/>
              </a:rPr>
              <a:t> должно дополнительно иметь маркировку: </a:t>
            </a:r>
            <a:r>
              <a:rPr lang="ru-RU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Рекомендуемый суточный уровень потребления - 220 мл</a:t>
            </a:r>
            <a:r>
              <a:rPr lang="ru-RU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»</a:t>
            </a:r>
            <a:r>
              <a:rPr lang="ru-RU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>
              <a:solidFill>
                <a:srgbClr val="FFC000"/>
              </a:solidFill>
              <a:latin typeface="Cambria" pitchFamily="18" charset="0"/>
            </a:endParaRPr>
          </a:p>
        </p:txBody>
      </p:sp>
      <p:pic>
        <p:nvPicPr>
          <p:cNvPr id="28674" name="Picture 2" descr="C:\Users\888\Desktop\пищевые добавки\images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0"/>
            <a:ext cx="4248150" cy="427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2124075" y="188913"/>
            <a:ext cx="38877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u="sng">
                <a:solidFill>
                  <a:srgbClr val="FFC000"/>
                </a:solidFill>
                <a:latin typeface="Cambria" pitchFamily="18" charset="0"/>
              </a:rPr>
              <a:t>Продукты вокруг нас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1052736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E150d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E290, E330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 – считаются безвредными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E21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1 – канцероген, вызывает аллергию, астму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E950 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- нарушение работы </a:t>
            </a:r>
            <a:r>
              <a:rPr lang="ru-RU" sz="2400" dirty="0" err="1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сердечно-сосудистой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 системы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E95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1 – опасен, вызывает слепоту, мигрень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E952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–канцероген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E954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 – в малых дозах безвреден</a:t>
            </a:r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1075"/>
            <a:ext cx="2987675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764704"/>
            <a:ext cx="3888432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E150a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E290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E330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 – считаются безвредными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E331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- безвреден в малых дозах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E338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 – вызывает расстройство желудка, кариес, </a:t>
            </a:r>
            <a:r>
              <a:rPr lang="ru-RU" sz="2400" dirty="0" err="1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остеопороз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, раздражение кожных покровов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E950 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- нарушение работы </a:t>
            </a:r>
            <a:r>
              <a:rPr lang="ru-RU" sz="2400" dirty="0" err="1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сердечно-сосудистой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 системы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E951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 - опасен, вызывает слепоту, мигрень</a:t>
            </a:r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969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476250"/>
            <a:ext cx="2533650" cy="568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941888"/>
            <a:ext cx="392430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Ветчина «Империя вкуса»</a:t>
            </a:r>
            <a:endParaRPr lang="ru-RU" sz="2400" i="1" u="sng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548680"/>
            <a:ext cx="4392488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E316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 – считается безвредным </a:t>
            </a:r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E339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E508 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– вызывает расстройство желудка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E407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 – канцероген, вызывает расстройство кишечника</a:t>
            </a:r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E415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 – приступы астмы, аллергии</a:t>
            </a:r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E452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 - ухудшение усвоения кальция, интоксикация</a:t>
            </a:r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E621</a:t>
            </a:r>
            <a:r>
              <a:rPr lang="ru-RU" sz="24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- расстройство нервной, пищеварительной системы</a:t>
            </a:r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2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33375"/>
            <a:ext cx="38163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" descr="http://i3.woman.ru/images/article/8/f/img_8ffababb8feb70a54c8e133ce6fdda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59113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Рисунок 2" descr="http://files.adme.ru/files/news/part_0/3759/botl_200_bukv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3357563"/>
            <a:ext cx="169227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76600" y="620713"/>
            <a:ext cx="3743325" cy="532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sz="2000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Е1442</a:t>
            </a:r>
            <a:r>
              <a:rPr lang="ru-RU" sz="20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0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(Гидроксипропилдикрахмалфосфат, модифицированный крахмал)</a:t>
            </a:r>
            <a:r>
              <a:rPr lang="ru-RU" sz="20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—</a:t>
            </a:r>
            <a:r>
              <a:rPr lang="ru-RU" sz="20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загуститель, стабилизатор вязкости в молочных продуктах. Запрещено добавление этого вещества в детские продукты (до 3-х лет).</a:t>
            </a:r>
            <a:r>
              <a:rPr lang="ru-RU" sz="20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000" i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Очень опасен для поджелудочной железы</a:t>
            </a:r>
            <a:r>
              <a:rPr lang="ru-RU" sz="20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>
              <a:solidFill>
                <a:srgbClr val="ECC8A4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000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Е330</a:t>
            </a:r>
            <a:r>
              <a:rPr lang="ru-RU" sz="20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0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(Лимонная кислота)</a:t>
            </a:r>
            <a:r>
              <a:rPr lang="ru-RU" sz="20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—</a:t>
            </a:r>
            <a:r>
              <a:rPr lang="ru-RU" sz="20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антиоксидант. В больших дозах имеет</a:t>
            </a:r>
            <a:r>
              <a:rPr lang="ru-RU" sz="20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000" i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канцерогенный эффект</a:t>
            </a:r>
            <a:r>
              <a:rPr lang="ru-RU" sz="20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>
              <a:solidFill>
                <a:srgbClr val="ECC8A4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0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Ароматизаторы, идентичные натуральным</a:t>
            </a:r>
            <a:r>
              <a:rPr lang="ru-RU" sz="20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—</a:t>
            </a:r>
            <a:r>
              <a:rPr lang="ru-RU" sz="20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обычно не указывается какие именно Е-добавки. добавки могут быть опасными.</a:t>
            </a:r>
            <a:endParaRPr lang="ru-RU" sz="2000">
              <a:solidFill>
                <a:srgbClr val="ECC8A4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med" advClick="0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2952328" cy="50405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/>
              <a:t>Содержание:</a:t>
            </a:r>
            <a:endParaRPr lang="ru-RU" sz="3200"/>
          </a:p>
        </p:txBody>
      </p:sp>
      <p:sp>
        <p:nvSpPr>
          <p:cNvPr id="4" name="TextBox 3"/>
          <p:cNvSpPr txBox="1"/>
          <p:nvPr/>
        </p:nvSpPr>
        <p:spPr>
          <a:xfrm>
            <a:off x="611188" y="1341438"/>
            <a:ext cx="6964362" cy="40306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F3EAE2"/>
                </a:solidFill>
                <a:latin typeface="Calibri" pitchFamily="34" charset="0"/>
                <a:hlinkClick r:id="rId2" action="ppaction://hlinksldjump"/>
              </a:rPr>
              <a:t>Пищевые добавки определение</a:t>
            </a:r>
            <a:endParaRPr lang="ru-RU" sz="2000" b="1" i="1">
              <a:solidFill>
                <a:srgbClr val="F3EAE2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F3EAE2"/>
                </a:solidFill>
                <a:latin typeface="Calibri" pitchFamily="34" charset="0"/>
                <a:hlinkClick r:id="rId3" action="ppaction://hlinksldjump"/>
              </a:rPr>
              <a:t>Предисловие</a:t>
            </a:r>
            <a:endParaRPr lang="ru-RU" sz="2000" b="1" i="1">
              <a:solidFill>
                <a:srgbClr val="F3EAE2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F3EAE2"/>
                </a:solidFill>
                <a:latin typeface="Calibri" pitchFamily="34" charset="0"/>
                <a:hlinkClick r:id="rId4" action="ppaction://hlinksldjump"/>
              </a:rPr>
              <a:t>Причины использование пищевых добавок</a:t>
            </a:r>
            <a:endParaRPr lang="ru-RU" sz="2000" b="1" i="1">
              <a:solidFill>
                <a:srgbClr val="F3EAE2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F3EAE2"/>
                </a:solidFill>
                <a:latin typeface="Calibri" pitchFamily="34" charset="0"/>
                <a:hlinkClick r:id="rId5" action="ppaction://hlinksldjump"/>
              </a:rPr>
              <a:t>Классификация по признаку действия</a:t>
            </a:r>
            <a:endParaRPr lang="ru-RU" sz="2000" b="1" i="1">
              <a:solidFill>
                <a:srgbClr val="F3EAE2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F3EAE2"/>
                </a:solidFill>
                <a:latin typeface="Calibri" pitchFamily="34" charset="0"/>
                <a:hlinkClick r:id="rId6" action="ppaction://hlinksldjump"/>
              </a:rPr>
              <a:t>Пищевые добавки и человек</a:t>
            </a:r>
            <a:endParaRPr lang="ru-RU" sz="2000" b="1" i="1">
              <a:solidFill>
                <a:srgbClr val="F3EAE2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F3EAE2"/>
                </a:solidFill>
                <a:latin typeface="Calibri" pitchFamily="34" charset="0"/>
                <a:hlinkClick r:id="rId7" action="ppaction://hlinksldjump"/>
              </a:rPr>
              <a:t>Реальность</a:t>
            </a:r>
            <a:endParaRPr lang="ru-RU" sz="2000" b="1" i="1">
              <a:solidFill>
                <a:srgbClr val="F3EAE2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F3EAE2"/>
                </a:solidFill>
                <a:latin typeface="Calibri" pitchFamily="34" charset="0"/>
                <a:hlinkClick r:id="rId8" action="ppaction://hlinksldjump"/>
              </a:rPr>
              <a:t>Списки пищевых добавок</a:t>
            </a:r>
            <a:endParaRPr lang="ru-RU" sz="2000" b="1" i="1">
              <a:solidFill>
                <a:srgbClr val="F3EAE2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F3EAE2"/>
                </a:solidFill>
                <a:latin typeface="Calibri" pitchFamily="34" charset="0"/>
                <a:hlinkClick r:id="rId9" action="ppaction://hlinksldjump"/>
              </a:rPr>
              <a:t>Пищевые добавки запрещенные в РФ</a:t>
            </a:r>
            <a:endParaRPr lang="ru-RU" sz="2000" b="1" i="1">
              <a:solidFill>
                <a:srgbClr val="F3EAE2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F3EAE2"/>
                </a:solidFill>
                <a:latin typeface="Calibri" pitchFamily="34" charset="0"/>
                <a:hlinkClick r:id="rId10" action="ppaction://hlinksldjump"/>
              </a:rPr>
              <a:t>Средства профилактики и защиты от опасных болезней.</a:t>
            </a:r>
            <a:endParaRPr lang="ru-RU" sz="2000" b="1" i="1">
              <a:solidFill>
                <a:srgbClr val="F3EAE2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000" b="1" i="1">
                <a:solidFill>
                  <a:srgbClr val="F3EAE2"/>
                </a:solidFill>
                <a:latin typeface="Calibri" pitchFamily="34" charset="0"/>
                <a:hlinkClick r:id="rId11" action="ppaction://hlinksldjump"/>
              </a:rPr>
              <a:t>Выводы и предложения</a:t>
            </a:r>
            <a:endParaRPr lang="ru-RU" sz="2000" b="1" i="1">
              <a:solidFill>
                <a:srgbClr val="F3EAE2"/>
              </a:solidFill>
              <a:latin typeface="Calibri" pitchFamily="34" charset="0"/>
            </a:endParaRPr>
          </a:p>
          <a:p>
            <a:endParaRPr lang="ru-RU" sz="2000" b="1" i="1">
              <a:solidFill>
                <a:srgbClr val="F3EAE2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 descr="http://f8.ifotki.info/org/fa7c0c8077fd1a57a042e1e8940a6797538e6f89057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28963"/>
            <a:ext cx="5557838" cy="372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333375"/>
            <a:ext cx="8893175" cy="3138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E459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(Мальтодекстрин, циклодекстрин)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—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стабилизатор вкуса.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i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генетически модифицированная пищевая добавка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>
              <a:solidFill>
                <a:srgbClr val="ECC8A4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Е576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(Глюконат Натрия, Натрий глюконат)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—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усилитель вкуса. опасен для здоровья. Большое употребление может вести к болезни 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синдром китайского ресторана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»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(головная боль, покраснение лица, потоотделение, чувство тяжести в области рта и др.). Вещество входит в список пищевых добавок, не имеющих разрешения к применению в пищевой промышленности РФ.</a:t>
            </a:r>
            <a:endParaRPr lang="ru-RU">
              <a:solidFill>
                <a:srgbClr val="ECC8A4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Е551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(Диоксид кремния)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—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средство против слеживания и комкования. Активно применяется в промышленности, например, при создании резины или бетона. Точный вред для организма не определен.</a:t>
            </a:r>
            <a:endParaRPr lang="ru-RU">
              <a:solidFill>
                <a:srgbClr val="ECC8A4"/>
              </a:solidFill>
            </a:endParaRPr>
          </a:p>
          <a:p>
            <a:pPr>
              <a:tabLst>
                <a:tab pos="457200" algn="l"/>
              </a:tabLst>
            </a:pPr>
            <a:endParaRPr lang="ru-RU">
              <a:latin typeface="Cambria" pitchFamily="18" charset="0"/>
            </a:endParaRPr>
          </a:p>
        </p:txBody>
      </p:sp>
    </p:spTree>
  </p:cSld>
  <p:clrMapOvr>
    <a:masterClrMapping/>
  </p:clrMapOvr>
  <p:transition spd="med" advClick="0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1" descr="http://irecommend.ru/sites/default/files/product-images/14934/syr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03575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76600" y="188913"/>
            <a:ext cx="5183188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Соли-стабилизаторы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Е450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(Пирофосфат)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—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большое употребление чревато отложением в почках кальция и фосфора, способствует развитию остеопороза,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Е452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—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расстройства желудка.</a:t>
            </a:r>
            <a:endParaRPr lang="ru-RU" sz="1100">
              <a:solidFill>
                <a:srgbClr val="ECC8A4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Е407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(Каррагиан).</a:t>
            </a:r>
            <a:endParaRPr lang="ru-RU" sz="1100">
              <a:solidFill>
                <a:srgbClr val="ECC8A4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Е202</a:t>
            </a:r>
            <a:r>
              <a:rPr lang="ru-RU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(Сорбат калия).</a:t>
            </a:r>
            <a:endParaRPr lang="ru-RU">
              <a:solidFill>
                <a:srgbClr val="ECC8A4"/>
              </a:solidFill>
              <a:latin typeface="Cambria" pitchFamily="18" charset="0"/>
            </a:endParaRPr>
          </a:p>
        </p:txBody>
      </p:sp>
      <p:pic>
        <p:nvPicPr>
          <p:cNvPr id="33795" name="Рисунок 5" descr="http://www.sumkonos.com/upload/iblock/910/910b82e2cb99ba575d5b3c34fc023a7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2060575"/>
            <a:ext cx="3492500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7950" y="3716338"/>
            <a:ext cx="5472113" cy="1755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Е1422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 (мод. крахмал), </a:t>
            </a:r>
            <a:r>
              <a:rPr lang="ru-RU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Е260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 (уксусная кислота), </a:t>
            </a:r>
            <a:r>
              <a:rPr lang="ru-RU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Е330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 (лимонная кислота), усилители вкуса </a:t>
            </a:r>
            <a:r>
              <a:rPr lang="ru-RU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Е621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, </a:t>
            </a:r>
            <a:r>
              <a:rPr lang="ru-RU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Е627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, </a:t>
            </a:r>
            <a:r>
              <a:rPr lang="ru-RU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Е631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, </a:t>
            </a:r>
            <a:r>
              <a:rPr lang="ru-RU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консерват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 Е211 (</a:t>
            </a:r>
            <a:r>
              <a:rPr lang="ru-RU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Бензоат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 натрия), красители </a:t>
            </a:r>
            <a:r>
              <a:rPr lang="ru-RU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Е110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, </a:t>
            </a:r>
            <a:r>
              <a:rPr lang="ru-RU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Е124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 (опасны для здоровья), а также особо опасные </a:t>
            </a:r>
            <a:r>
              <a:rPr lang="ru-RU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сахарозаменители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 </a:t>
            </a:r>
            <a:r>
              <a:rPr lang="ru-RU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Е950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 и </a:t>
            </a:r>
            <a:r>
              <a:rPr lang="ru-RU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Е951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1" descr="http://www.zakazcenter.ru/userfiles/picbig/img2010110312201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1557338"/>
            <a:ext cx="3125788" cy="369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388" y="476250"/>
            <a:ext cx="45720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sz="2400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Е621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4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(Глутамат натрия)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—</a:t>
            </a:r>
            <a:r>
              <a:rPr lang="ru-RU" sz="24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аллерген, ухудшает зрение, опасен для детей привыканием.</a:t>
            </a:r>
            <a:endParaRPr lang="ru-RU" sz="2400">
              <a:solidFill>
                <a:srgbClr val="ECC8A4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Е627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4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(Гуанилат натрия двузамещенный)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—</a:t>
            </a:r>
            <a:r>
              <a:rPr lang="ru-RU" sz="24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нарушает артериальное давление, ведет к расстройствам желудка.</a:t>
            </a:r>
            <a:endParaRPr lang="ru-RU" sz="2400">
              <a:solidFill>
                <a:srgbClr val="ECC8A4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Е631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4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(Инозинат натрия двузамещенный)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—</a:t>
            </a:r>
            <a:r>
              <a:rPr lang="ru-RU" sz="24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 нарушает нормальное артериальное давление. Опасен для детей.</a:t>
            </a:r>
            <a:endParaRPr lang="ru-RU" sz="2400">
              <a:solidFill>
                <a:srgbClr val="ECC8A4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b="1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Е551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400">
                <a:solidFill>
                  <a:srgbClr val="ECC8A4"/>
                </a:solidFill>
                <a:latin typeface="Times New Roman" pitchFamily="18" charset="0"/>
                <a:cs typeface="Times New Roman" pitchFamily="18" charset="0"/>
              </a:rPr>
              <a:t>(Диоксид кремния).</a:t>
            </a:r>
            <a:endParaRPr lang="ru-RU" sz="2400">
              <a:solidFill>
                <a:srgbClr val="ECC8A4"/>
              </a:solidFill>
            </a:endParaRPr>
          </a:p>
        </p:txBody>
      </p:sp>
    </p:spTree>
  </p:cSld>
  <p:clrMapOvr>
    <a:masterClrMapping/>
  </p:clrMapOvr>
  <p:transition spd="med" advClick="0">
    <p:wheel spokes="2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 txBox="1">
            <a:spLocks noChangeArrowheads="1"/>
          </p:cNvSpPr>
          <p:nvPr/>
        </p:nvSpPr>
        <p:spPr bwMode="auto">
          <a:xfrm>
            <a:off x="468313" y="404813"/>
            <a:ext cx="806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u="sng">
                <a:solidFill>
                  <a:srgbClr val="FFC000"/>
                </a:solidFill>
                <a:latin typeface="Cambria" pitchFamily="18" charset="0"/>
              </a:rPr>
              <a:t>Рекомендации по употреблению продуктов питания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125538"/>
            <a:ext cx="8137525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ECC8A4"/>
                </a:solidFill>
                <a:latin typeface="Calibri" pitchFamily="34" charset="0"/>
              </a:rPr>
              <a:t>Внимательно читайте надписи на этикетке продукта;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ECC8A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Не покупайте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</a:rPr>
              <a:t> продукты с чрезмерно длительным сроком хранения;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ECC8A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Не покупайте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</a:rPr>
              <a:t> продукты с неестественно яркой окраской;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ECC8A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Не покупайте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</a:rPr>
              <a:t> подкрашенную газировку, делайте соки сами;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ECC8A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Не покупайте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</a:rPr>
              <a:t> переработанных или законсервированных мясных продуктов (колбаса, сосиски, тушёнка);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ECC8A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Не покупайте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</a:rPr>
              <a:t>  супы и каши быстрого приготовления, готовьте их сами;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ECC8A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Не перекусывайте</a:t>
            </a:r>
            <a:r>
              <a:rPr lang="ru-RU" sz="2400">
                <a:solidFill>
                  <a:srgbClr val="ECC8A4"/>
                </a:solidFill>
                <a:latin typeface="Calibri" pitchFamily="34" charset="0"/>
              </a:rPr>
              <a:t> чипсами, сухариками, замените их орехами, изюмом;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ECC8A4"/>
                </a:solidFill>
                <a:latin typeface="Calibri" pitchFamily="34" charset="0"/>
              </a:rPr>
              <a:t>В питании всё должно быть в меру, безопасно и по возможности разнообразно</a:t>
            </a:r>
            <a:r>
              <a:rPr lang="ru-RU" sz="2400">
                <a:solidFill>
                  <a:srgbClr val="ECC8A4"/>
                </a:solidFill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  <p:transition spd="med" advClick="0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4824" y="2967335"/>
            <a:ext cx="749435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</a:rPr>
              <a:t>Спасибо за внимание!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88\Desktop\пищевые добавки\pishevie_dobav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04813"/>
            <a:ext cx="4267200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5288" y="333375"/>
            <a:ext cx="4105275" cy="5600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200" b="1" i="1" u="sng">
                <a:solidFill>
                  <a:srgbClr val="D2A010"/>
                </a:solidFill>
                <a:latin typeface="Calibri" pitchFamily="34" charset="0"/>
              </a:rPr>
              <a:t>Пищевые добавки </a:t>
            </a:r>
            <a:r>
              <a:rPr lang="ru-RU" sz="2100">
                <a:latin typeface="Calibri" pitchFamily="34" charset="0"/>
              </a:rPr>
              <a:t>— вещества, в нормальных условиях не используемые как пища или как типичные пищевые ингредиенты (вне зависимости от их питательной ценности), которые в технологических целях добавляются в пищевые продукты в процессе производства, упаковки, транспортировки или хранения для придания им желаемых свойств, например, определённого аромата (ароматизаторы),  цвета (красители), длительности хранения (консерванты),  вкуса,  консистенции и т. 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888\Desktop\пищевые добавки\2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260350"/>
            <a:ext cx="65166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2060"/>
                </a:solidFill>
                <a:latin typeface="Calibri" pitchFamily="34" charset="0"/>
              </a:rPr>
              <a:t>В разных странах в производстве продуктов питания используют около 500 пищевых добавок. </a:t>
            </a:r>
          </a:p>
          <a:p>
            <a:r>
              <a:rPr lang="ru-RU" b="1" i="1">
                <a:solidFill>
                  <a:srgbClr val="002060"/>
                </a:solidFill>
                <a:latin typeface="Calibri" pitchFamily="34" charset="0"/>
              </a:rPr>
              <a:t>Европейская комиссия помечает их буквой «Е» (от </a:t>
            </a:r>
            <a:r>
              <a:rPr lang="en-US" b="1" i="1">
                <a:solidFill>
                  <a:srgbClr val="002060"/>
                </a:solidFill>
                <a:latin typeface="Calibri" pitchFamily="34" charset="0"/>
              </a:rPr>
              <a:t>Europe</a:t>
            </a:r>
            <a:r>
              <a:rPr lang="ru-RU" b="1" i="1">
                <a:solidFill>
                  <a:srgbClr val="002060"/>
                </a:solidFill>
                <a:latin typeface="Calibri" pitchFamily="34" charset="0"/>
              </a:rPr>
              <a:t>).</a:t>
            </a:r>
          </a:p>
          <a:p>
            <a:endParaRPr lang="ru-RU" b="1" i="1">
              <a:solidFill>
                <a:srgbClr val="002060"/>
              </a:solidFill>
              <a:latin typeface="Calibri" pitchFamily="34" charset="0"/>
            </a:endParaRPr>
          </a:p>
          <a:p>
            <a:endParaRPr lang="ru-RU" b="1" i="1">
              <a:solidFill>
                <a:srgbClr val="002060"/>
              </a:solidFill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63938" y="1989138"/>
            <a:ext cx="53641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2060"/>
                </a:solidFill>
                <a:latin typeface="Calibri" pitchFamily="34" charset="0"/>
              </a:rPr>
              <a:t>Список ингредиентов “Е” введен в 1953 году, когда в Европе было принято не писать на упаковках продуктов питания полные названия пищевых добавок, а ставить код.</a:t>
            </a:r>
          </a:p>
          <a:p>
            <a:endParaRPr lang="ru-RU" b="1" i="1">
              <a:solidFill>
                <a:srgbClr val="002060"/>
              </a:solidFill>
              <a:latin typeface="Cambria" pitchFamily="18" charset="0"/>
            </a:endParaRPr>
          </a:p>
          <a:p>
            <a:endParaRPr lang="ru-RU" b="1" i="1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35375" y="3716338"/>
            <a:ext cx="5364163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2060"/>
                </a:solidFill>
                <a:latin typeface="Calibri" pitchFamily="34" charset="0"/>
              </a:rPr>
              <a:t>В бывшем СССР эта система была узаконена в 1978 году. Сейчас в соответствии с законом РФ ”О защите прав потребителей” на упаковках продуктов питания должны быть указаны все содержащиеся в них пищевые добавки с помощью кодировок.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9388" y="6021388"/>
            <a:ext cx="7416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2060"/>
                </a:solidFill>
                <a:latin typeface="Calibri" pitchFamily="34" charset="0"/>
              </a:rPr>
              <a:t>Затем следует трех- или четырехзначное число, в котором закодировано полное название химического соединения.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32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7604125" cy="1143000"/>
          </a:xfrm>
        </p:spPr>
        <p:txBody>
          <a:bodyPr/>
          <a:lstStyle/>
          <a:p>
            <a:pPr algn="ctr"/>
            <a:r>
              <a:rPr lang="ru-RU" sz="3600" b="1" i="1" u="sng" smtClean="0">
                <a:solidFill>
                  <a:srgbClr val="FFC000"/>
                </a:solidFill>
              </a:rPr>
              <a:t>Причины использования пищевых добавок: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4213" y="1747838"/>
            <a:ext cx="748823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20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необходимость увеличения сроков хранения, т.к. современные методы торговли предполагают перевоз продуктов питания на большие расстояния;</a:t>
            </a:r>
          </a:p>
          <a:p>
            <a:pPr eaLnBrk="0" hangingPunct="0">
              <a:buFont typeface="Arial" charset="0"/>
              <a:buChar char="•"/>
            </a:pPr>
            <a:r>
              <a:rPr lang="ru-RU" sz="220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различия в индивидуальных требованиях современного потребителя к  продуктам питания, включая их вкус, привлекательный внешний вид,  невысокую  стоимость;</a:t>
            </a:r>
          </a:p>
          <a:p>
            <a:pPr eaLnBrk="0" hangingPunct="0">
              <a:buFont typeface="Arial" charset="0"/>
              <a:buChar char="•"/>
            </a:pPr>
            <a:r>
              <a:rPr lang="ru-RU" sz="220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усиление тенденций развития здорового питания (рост производства низкокалорийных продуктов с пониженным содержанием сахара, жира, диетического и лечебного назначения, но обладающих теми же вкусовыми достоинствами, что и традиционные)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888\Desktop\пищевые добавки\1274116909_bankoboev.ru_ochen_mnogo_razlichnyh_kolb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765175"/>
          <a:ext cx="8496300" cy="5688013"/>
        </p:xfrm>
        <a:graphic>
          <a:graphicData uri="http://schemas.openxmlformats.org/drawingml/2006/table">
            <a:tbl>
              <a:tblPr/>
              <a:tblGrid>
                <a:gridCol w="2376264"/>
                <a:gridCol w="6120680"/>
              </a:tblGrid>
              <a:tr h="283052">
                <a:tc>
                  <a:txBody>
                    <a:bodyPr/>
                    <a:lstStyle/>
                    <a:p>
                      <a:pPr indent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Класс</a:t>
                      </a:r>
                    </a:p>
                  </a:txBody>
                  <a:tcPr marL="49387" marR="493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Технологические функции</a:t>
                      </a: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u="sng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Красители </a:t>
                      </a:r>
                      <a:r>
                        <a:rPr lang="ru-RU" sz="1400" b="1" i="1" u="sng" dirty="0">
                          <a:solidFill>
                            <a:srgbClr val="FFFF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(Е100-199)</a:t>
                      </a:r>
                    </a:p>
                  </a:txBody>
                  <a:tcPr marL="49387" marR="493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Восстановление природного цвета, утраченного в процессе обработки или хранения продукта, повышение его интенсивности, окрашивание бесцветных продуктов.</a:t>
                      </a: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u="sng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Консерванты </a:t>
                      </a:r>
                      <a:r>
                        <a:rPr lang="ru-RU" sz="1400" b="1" i="1" u="sng" dirty="0">
                          <a:solidFill>
                            <a:srgbClr val="FFFF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(Е200-299)</a:t>
                      </a:r>
                    </a:p>
                  </a:txBody>
                  <a:tcPr marL="49387" marR="493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Увеличение срока годности продукта</a:t>
                      </a: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22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u="sng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Антиоксиданты </a:t>
                      </a:r>
                      <a:r>
                        <a:rPr lang="ru-RU" sz="1400" b="1" i="1" u="sng" dirty="0">
                          <a:solidFill>
                            <a:srgbClr val="FFFF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(Е300-399)</a:t>
                      </a:r>
                    </a:p>
                  </a:txBody>
                  <a:tcPr marL="49387" marR="493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Защита от порчи жиров и жиросодержащих продуктов, предохраняют от потемнения овощи и фрукты, замедляют ферментативное окисление вина, пива и безалкогольных напитков</a:t>
                      </a: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3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u="sng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Стабилизаторы </a:t>
                      </a:r>
                      <a:r>
                        <a:rPr lang="ru-RU" sz="1400" b="1" i="1" u="sng" dirty="0">
                          <a:solidFill>
                            <a:srgbClr val="FFFF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(Е400-499)</a:t>
                      </a:r>
                    </a:p>
                  </a:txBody>
                  <a:tcPr marL="49387" marR="493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Улучшение и сохранение структуры продуктов, позволяют получить продукты с нужной консистенцией</a:t>
                      </a: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u="sng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Эмульгаторы </a:t>
                      </a:r>
                      <a:r>
                        <a:rPr lang="ru-RU" sz="1400" b="1" i="1" u="sng" dirty="0">
                          <a:solidFill>
                            <a:srgbClr val="FFFF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(Е500-599)</a:t>
                      </a:r>
                    </a:p>
                  </a:txBody>
                  <a:tcPr marL="49387" marR="493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Отвечают за консистенцию пищевого продукта, его вязкость и пластические свойства</a:t>
                      </a: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u="sng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Усилители вкуса и аромата </a:t>
                      </a:r>
                      <a:r>
                        <a:rPr lang="ru-RU" sz="1400" b="1" i="1" u="sng" dirty="0">
                          <a:solidFill>
                            <a:srgbClr val="FFFF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(Е600-699)</a:t>
                      </a:r>
                    </a:p>
                  </a:txBody>
                  <a:tcPr marL="49387" marR="493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Улучшение вкусовых и ароматических достоинств продукта</a:t>
                      </a: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u="sng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Запасные индексы </a:t>
                      </a:r>
                      <a:r>
                        <a:rPr lang="ru-RU" sz="1400" b="1" i="1" u="sng" dirty="0">
                          <a:solidFill>
                            <a:srgbClr val="FFFF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(Е700-899)</a:t>
                      </a:r>
                    </a:p>
                  </a:txBody>
                  <a:tcPr marL="49387" marR="493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2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u="sng" dirty="0" err="1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Глазирователи</a:t>
                      </a:r>
                      <a:r>
                        <a:rPr lang="ru-RU" sz="1400" i="1" u="sng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, </a:t>
                      </a:r>
                      <a:r>
                        <a:rPr lang="ru-RU" sz="1400" i="1" u="sng" dirty="0" err="1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улучшители</a:t>
                      </a:r>
                      <a:r>
                        <a:rPr lang="ru-RU" sz="1400" i="1" u="sng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муки и теста, </a:t>
                      </a:r>
                      <a:r>
                        <a:rPr lang="ru-RU" sz="1400" i="1" u="sng" dirty="0" err="1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подсластители</a:t>
                      </a:r>
                      <a:r>
                        <a:rPr lang="ru-RU" sz="1400" i="1" u="sng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1400" b="1" i="1" u="sng" dirty="0">
                          <a:solidFill>
                            <a:srgbClr val="FFFF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(Е900 и далее)</a:t>
                      </a:r>
                    </a:p>
                  </a:txBody>
                  <a:tcPr marL="49387" marR="493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Повышение эффективности технологических процессов производства продуктов, улучшение внешнего вида продукта, придание сладкого вкуса и увеличение объема </a:t>
                      </a: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50825" y="188913"/>
            <a:ext cx="8331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ctr"/>
            <a:r>
              <a:rPr lang="ru-RU" sz="2400" b="1" i="1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Классификация пищевых добавок по признаку действия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888\Desktop\пищевые добавки\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2636838"/>
            <a:ext cx="6443662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79388" y="765175"/>
            <a:ext cx="799306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F0"/>
                </a:solidFill>
                <a:latin typeface="Calibri" pitchFamily="34" charset="0"/>
              </a:rPr>
              <a:t>       В наше время без пищевых добавок еду практически не производят.</a:t>
            </a:r>
            <a:r>
              <a:rPr lang="ru-RU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Безвредность пищевых добавок контролируется Объединенным комитетом экспертов по пищевым добавкам (</a:t>
            </a:r>
            <a:r>
              <a:rPr lang="en-US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JECFA</a:t>
            </a:r>
            <a:r>
              <a:rPr lang="ru-RU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) ФАО-ВОЗ. </a:t>
            </a:r>
          </a:p>
          <a:p>
            <a:r>
              <a:rPr lang="ru-RU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Без одобрения этого комитета использование пищевых добавок в  пищевой промышленности  не допускается. С 1991 г. ВОЗ утвердил специальную систему экспертизы пищевых добавок.</a:t>
            </a:r>
          </a:p>
          <a:p>
            <a:endParaRPr lang="ru-RU">
              <a:solidFill>
                <a:srgbClr val="00B0F0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endParaRPr lang="ru-RU">
              <a:solidFill>
                <a:srgbClr val="00B0F0"/>
              </a:solidFill>
              <a:latin typeface="Calibri" pitchFamily="34" charset="0"/>
            </a:endParaRPr>
          </a:p>
          <a:p>
            <a:endParaRPr lang="ru-RU">
              <a:latin typeface="Cambria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87450" y="333375"/>
            <a:ext cx="50403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u="sng">
                <a:solidFill>
                  <a:srgbClr val="FFC000"/>
                </a:solidFill>
                <a:latin typeface="Cambria" pitchFamily="18" charset="0"/>
              </a:rPr>
              <a:t>Пищевые добавки и человек.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50825" y="2781300"/>
            <a:ext cx="2449513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С медико-санитарной точки зрения, многие пищевые добавки (особенно искусственные) рассматриваются как источник неизбежного повышения риска неблагоприятного воздействия на человека.</a:t>
            </a:r>
            <a:endParaRPr lang="ru-RU" sz="2400">
              <a:solidFill>
                <a:srgbClr val="00B0F0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288" y="654050"/>
            <a:ext cx="8137525" cy="547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/>
            <a:r>
              <a:rPr lang="ru-RU" sz="2000">
                <a:solidFill>
                  <a:srgbClr val="F6C7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Производители продуктов питания ссылаются на безвредность добавок в силу того, что они либо встречаются в натуральных продуктах (бензоат натрия (Е210) содержится в клюкве и бруснике, лимонная кислота (Е330) присутствует во многих фруктах), либо являются природными соединениями (Е621 – глутамат, является одной из аминокислот). И содержание их в готовом продукте очень мало, что исключает возможность оказать вредное влияние на здоровье. Однако не стоит забывать, что подобной «химизации» подвергается большая часть продуктов питания, и все они вместе попадают к нам на стол. Так что содержащаяся в них низкая концентрация добавок многократно увеличивается. Кроме того, часто продукты содержат не одну добавку, и никто не знает, совместимы ли они друг с другом, и что произойдёт с ними при пищеварении, как они будут взаимодействовать. Таким образом, даже разрешённые к применению добавки при чрезмерном их употреблении могут оказаться опасными для человека.</a:t>
            </a:r>
          </a:p>
          <a:p>
            <a:pPr indent="450850" eaLnBrk="0" hangingPunct="0"/>
            <a:r>
              <a:rPr lang="ru-RU" sz="1600">
                <a:solidFill>
                  <a:srgbClr val="F6C7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/>
            </a:r>
            <a:br>
              <a:rPr lang="ru-RU" sz="1600">
                <a:solidFill>
                  <a:srgbClr val="F6C782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endParaRPr lang="ru-RU" sz="1600">
              <a:solidFill>
                <a:srgbClr val="F6C782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indent="450850" eaLnBrk="0" hangingPunct="0"/>
            <a:endParaRPr lang="ru-RU">
              <a:solidFill>
                <a:srgbClr val="F6C782"/>
              </a:solidFill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ransition advClick="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414</TotalTime>
  <Words>1313</Words>
  <Application>Microsoft Office PowerPoint</Application>
  <PresentationFormat>Экран (4:3)</PresentationFormat>
  <Paragraphs>159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24</vt:i4>
      </vt:variant>
    </vt:vector>
  </HeadingPairs>
  <TitlesOfParts>
    <vt:vector size="38" baseType="lpstr">
      <vt:lpstr>Cambria</vt:lpstr>
      <vt:lpstr>Arial</vt:lpstr>
      <vt:lpstr>Wingdings 2</vt:lpstr>
      <vt:lpstr>Calibri</vt:lpstr>
      <vt:lpstr>Rockwell</vt:lpstr>
      <vt:lpstr>Times New Roman</vt:lpstr>
      <vt:lpstr>Georgia</vt:lpstr>
      <vt:lpstr>Wingdings</vt:lpstr>
      <vt:lpstr>Техническая</vt:lpstr>
      <vt:lpstr>Техническая</vt:lpstr>
      <vt:lpstr>Техническая</vt:lpstr>
      <vt:lpstr>Техническая</vt:lpstr>
      <vt:lpstr>Техническая</vt:lpstr>
      <vt:lpstr>Техническая</vt:lpstr>
      <vt:lpstr>Слайд 1</vt:lpstr>
      <vt:lpstr>Слайд 2</vt:lpstr>
      <vt:lpstr>Слайд 3</vt:lpstr>
      <vt:lpstr>Слайд 4</vt:lpstr>
      <vt:lpstr>Причины использования пищевых добавок: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ПИЩЕВЫЕ ДОБАВКИ</dc:title>
  <dc:creator>Дружная семья</dc:creator>
  <cp:lastModifiedBy>Komp</cp:lastModifiedBy>
  <cp:revision>45</cp:revision>
  <dcterms:created xsi:type="dcterms:W3CDTF">2011-11-14T14:46:55Z</dcterms:created>
  <dcterms:modified xsi:type="dcterms:W3CDTF">2012-01-11T05:48:22Z</dcterms:modified>
</cp:coreProperties>
</file>